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0" d="100"/>
          <a:sy n="50" d="100"/>
        </p:scale>
        <p:origin x="23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CB356-1EF8-4904-FB73-4FA24EFAC2E2}"/>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D1A7553-BD76-D744-F8AA-348ECBA17F2A}"/>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33726B4-76FB-0CBA-A8F0-AC0380F647EA}"/>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1F3DA1D5-2E08-6FF0-20D1-A259630462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DE6F93-1F22-CF71-EB20-85D543E20A19}"/>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290554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54B6AD-1E85-2679-883E-F80A272E0D3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77A5818-9F4A-71AB-5538-EE2828FF3C6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F4F82F-4101-B0B3-F9A7-6BC3980649DA}"/>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35C5AACE-053E-1D23-13CF-96967CD3D0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B0627-7DB6-B346-DEF8-D3CB989DFB79}"/>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61971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2BD2B1D-767A-DB20-40EB-66C5A25ED4C1}"/>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B039422-A203-3025-CABD-FDAD81AFFF9F}"/>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A0CDB7-C3D0-0EF1-7079-F261EACC4016}"/>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FDA467CB-24A0-56FA-124B-A34F8EEFF7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754500-F744-0CF3-3A72-589278A091D4}"/>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154448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E322C5-77FC-00B1-8B3A-BDE61C7FF0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7E9644-1C94-90A8-1E0D-4E2DE121D01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B253DD-F72D-8050-5822-48743EE59F6E}"/>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0DF2A5D3-08AE-9F18-14E2-CE52BE7729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EA73A7-F808-F0F4-8DB9-85DC3EC27491}"/>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134481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EDFE1-C1E3-CABD-F2D7-AA380E7CC5CF}"/>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D64983-0A4E-865C-4BE2-623991B7BCBB}"/>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CCC32A-D6D1-107D-036D-94D32418B37D}"/>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CDA93D90-DEE1-1009-22AA-B5597C1298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60FA72-36A8-5F43-2379-66C0A786FA7E}"/>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54822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FFCA4C-5697-10F7-9A0C-14C130F887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40CBCD-3371-6116-F02A-BE032419B753}"/>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8F9A7F9-FD7A-17A6-3CB7-54F9B1953904}"/>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C628B7B-90BD-1371-1387-D05E9C39A23D}"/>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48460B40-2EB5-E421-ABA8-1FD5815C5E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949566-CAA7-F3D5-5ED0-DBCDDD7AA9B5}"/>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160070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595E42-C87F-6729-C7D4-7A3E97C75E59}"/>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06D6CB-022A-057B-154C-F0679F06A9C7}"/>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559ECB0-CDC2-4E91-EA7C-773215C765D5}"/>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D3CFA3-1561-5E98-1C83-61ED1B733B67}"/>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2F0482-5300-C525-316C-5155B734FBCD}"/>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4AA6B9D-8EB2-33D7-E90F-E3BA72CAF895}"/>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8" name="フッター プレースホルダー 7">
            <a:extLst>
              <a:ext uri="{FF2B5EF4-FFF2-40B4-BE49-F238E27FC236}">
                <a16:creationId xmlns:a16="http://schemas.microsoft.com/office/drawing/2014/main" id="{0BA1AA5E-9701-01C9-EE00-7FFF0005E7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46D1D6E-DDA6-F598-1CBC-316A8B4E4650}"/>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299982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4779-A6A4-FDAD-3FD7-886FD42022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8EB95D-8C1E-E38F-EF10-B5A9B913B3C3}"/>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4" name="フッター プレースホルダー 3">
            <a:extLst>
              <a:ext uri="{FF2B5EF4-FFF2-40B4-BE49-F238E27FC236}">
                <a16:creationId xmlns:a16="http://schemas.microsoft.com/office/drawing/2014/main" id="{DC9A3CF7-121F-8F9D-9C7F-F77C312603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A757308-D5CC-94D3-F8F1-A8CDF1E820EB}"/>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146530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5B7A3B1-E43E-D1BE-3F3A-A3CE85F89176}"/>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3" name="フッター プレースホルダー 2">
            <a:extLst>
              <a:ext uri="{FF2B5EF4-FFF2-40B4-BE49-F238E27FC236}">
                <a16:creationId xmlns:a16="http://schemas.microsoft.com/office/drawing/2014/main" id="{92D33F1C-CA0E-625E-73E5-96A99F6BF91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E811CA1-DDE1-8950-6D33-490F0C2B715A}"/>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371364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A148B-B7B5-360C-3112-8C354299A494}"/>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013A36-18A7-07AE-C823-4597FAD6C89B}"/>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A06A90B-82D9-B19C-97C1-120AE0094C01}"/>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C2C53EB-4743-08A7-A133-EF3C44C3A97C}"/>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A40ADCF9-13AC-F8BA-07E0-4113F4074F0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6F571A-51F8-3735-8179-4EFF49A80335}"/>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68071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19B80A-A325-FCE0-200F-71E7BD394C6D}"/>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1B8509B-9001-7D38-3614-06E126E3EF4B}"/>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0D4B6FCC-0A32-DF4E-4152-95DE556B2C26}"/>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622E2B-84FD-8A00-15D2-C6BDFDA73FF6}"/>
              </a:ext>
            </a:extLst>
          </p:cNvPr>
          <p:cNvSpPr>
            <a:spLocks noGrp="1"/>
          </p:cNvSpPr>
          <p:nvPr>
            <p:ph type="dt" sz="half" idx="10"/>
          </p:nvPr>
        </p:nvSpPr>
        <p:spPr/>
        <p:txBody>
          <a:bodyPr/>
          <a:lstStyle/>
          <a:p>
            <a:fld id="{CCCCCDF4-D55A-4AB4-BCDB-DCB80488913F}" type="datetimeFigureOut">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EEA1913E-8538-90F5-BAA5-B6CA8C1C31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310432-807B-63CC-EBD3-F4F6FB3C4B73}"/>
              </a:ext>
            </a:extLst>
          </p:cNvPr>
          <p:cNvSpPr>
            <a:spLocks noGrp="1"/>
          </p:cNvSpPr>
          <p:nvPr>
            <p:ph type="sldNum" sz="quarter" idx="12"/>
          </p:nvPr>
        </p:nvSpPr>
        <p:spPr/>
        <p:txBody>
          <a:body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159202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797D690-F4D5-898B-6313-0AF0984495C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2A39B0-2E1E-26ED-2A28-CA05261F71F6}"/>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5AAD00-07D5-1447-CDCC-EA164E156747}"/>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CCCCDF4-D55A-4AB4-BCDB-DCB80488913F}" type="datetimeFigureOut">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CDFF7C95-420A-866F-F213-9A3B809DDE19}"/>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83C47A6-368A-980B-65FB-7E1B02720BC9}"/>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1158128-D755-49CB-8CC2-65426A2CF562}" type="slidenum">
              <a:rPr kumimoji="1" lang="ja-JP" altLang="en-US" smtClean="0"/>
              <a:t>‹#›</a:t>
            </a:fld>
            <a:endParaRPr kumimoji="1" lang="ja-JP" altLang="en-US"/>
          </a:p>
        </p:txBody>
      </p:sp>
    </p:spTree>
    <p:extLst>
      <p:ext uri="{BB962C8B-B14F-4D97-AF65-F5344CB8AC3E}">
        <p14:creationId xmlns:p14="http://schemas.microsoft.com/office/powerpoint/2010/main" val="27130316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45204D10-8051-4969-AA90-00CBD97C66E3}"/>
              </a:ext>
            </a:extLst>
          </p:cNvPr>
          <p:cNvSpPr/>
          <p:nvPr/>
        </p:nvSpPr>
        <p:spPr>
          <a:xfrm>
            <a:off x="268417" y="3856722"/>
            <a:ext cx="6198104" cy="15703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975BDBF-9726-278F-5A4A-A7BA4D5EB972}"/>
              </a:ext>
            </a:extLst>
          </p:cNvPr>
          <p:cNvSpPr/>
          <p:nvPr/>
        </p:nvSpPr>
        <p:spPr>
          <a:xfrm>
            <a:off x="0" y="0"/>
            <a:ext cx="6858000" cy="3322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C398D29-0B73-3F02-3244-A8CC368CAD03}"/>
              </a:ext>
            </a:extLst>
          </p:cNvPr>
          <p:cNvSpPr txBox="1"/>
          <p:nvPr/>
        </p:nvSpPr>
        <p:spPr>
          <a:xfrm>
            <a:off x="4066364" y="153246"/>
            <a:ext cx="2536476" cy="400110"/>
          </a:xfrm>
          <a:prstGeom prst="rect">
            <a:avLst/>
          </a:prstGeom>
          <a:noFill/>
          <a:ln>
            <a:solidFill>
              <a:schemeClr val="bg1"/>
            </a:solidFill>
          </a:ln>
        </p:spPr>
        <p:txBody>
          <a:bodyPr wrap="squar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令和６年度新規事業</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662AC0D-AFCC-8CA2-F36D-8475DE2BEA92}"/>
              </a:ext>
            </a:extLst>
          </p:cNvPr>
          <p:cNvSpPr txBox="1"/>
          <p:nvPr/>
        </p:nvSpPr>
        <p:spPr>
          <a:xfrm>
            <a:off x="492233" y="11892"/>
            <a:ext cx="7041164" cy="3323987"/>
          </a:xfrm>
          <a:prstGeom prst="rect">
            <a:avLst/>
          </a:prstGeom>
          <a:noFill/>
        </p:spPr>
        <p:txBody>
          <a:bodyPr wrap="square" rtlCol="0">
            <a:spAutoFit/>
          </a:bodyPr>
          <a:lstStyle/>
          <a:p>
            <a:r>
              <a:rPr kumimoji="1" lang="ja-JP" altLang="en-US" sz="4000" b="1" dirty="0">
                <a:solidFill>
                  <a:schemeClr val="bg1"/>
                </a:solidFill>
                <a:latin typeface="BIZ UDPゴシック" panose="020B0400000000000000" pitchFamily="50" charset="-128"/>
                <a:ea typeface="BIZ UDPゴシック" panose="020B0400000000000000" pitchFamily="50" charset="-128"/>
              </a:rPr>
              <a:t>印南町</a:t>
            </a:r>
            <a:endParaRPr kumimoji="1" lang="en-US" altLang="ja-JP" sz="40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5000" b="1"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災害時協力井戸</a:t>
            </a:r>
            <a:endParaRPr kumimoji="1" lang="en-US" altLang="ja-JP" sz="5000" b="1"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lang="ja-JP" altLang="en-US" sz="5000" b="1"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支援補助金</a:t>
            </a:r>
            <a:endParaRPr kumimoji="1" lang="ja-JP" altLang="en-US" sz="5000" b="1"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lang="ja-JP" altLang="en-US" sz="3500" b="1" dirty="0">
                <a:solidFill>
                  <a:schemeClr val="bg1"/>
                </a:solidFill>
                <a:latin typeface="BIZ UDPゴシック" panose="020B0400000000000000" pitchFamily="50" charset="-128"/>
                <a:ea typeface="BIZ UDPゴシック" panose="020B0400000000000000" pitchFamily="50" charset="-128"/>
              </a:rPr>
              <a:t>ポンプ設置や水質検査</a:t>
            </a:r>
            <a:endParaRPr lang="en-US" altLang="ja-JP" sz="35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500" b="1" dirty="0">
                <a:solidFill>
                  <a:schemeClr val="bg1"/>
                </a:solidFill>
                <a:latin typeface="BIZ UDPゴシック" panose="020B0400000000000000" pitchFamily="50" charset="-128"/>
                <a:ea typeface="BIZ UDPゴシック" panose="020B0400000000000000" pitchFamily="50" charset="-128"/>
              </a:rPr>
              <a:t>の費用を補助します</a:t>
            </a:r>
            <a:endParaRPr kumimoji="1" lang="en-US" altLang="ja-JP" sz="3500" b="1"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59022C24-53BF-C83D-88CD-1E8D02B04225}"/>
              </a:ext>
            </a:extLst>
          </p:cNvPr>
          <p:cNvSpPr/>
          <p:nvPr/>
        </p:nvSpPr>
        <p:spPr>
          <a:xfrm>
            <a:off x="0" y="9542221"/>
            <a:ext cx="6858000" cy="363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85D0399C-543E-C322-7637-587BB8AB0558}"/>
              </a:ext>
            </a:extLst>
          </p:cNvPr>
          <p:cNvSpPr txBox="1"/>
          <p:nvPr/>
        </p:nvSpPr>
        <p:spPr>
          <a:xfrm>
            <a:off x="257514" y="5568619"/>
            <a:ext cx="1093617" cy="307777"/>
          </a:xfrm>
          <a:prstGeom prst="rect">
            <a:avLst/>
          </a:prstGeom>
          <a:solidFill>
            <a:schemeClr val="accent1"/>
          </a:solidFill>
          <a:ln>
            <a:noFill/>
          </a:ln>
        </p:spPr>
        <p:txBody>
          <a:bodyPr wrap="square" rtlCol="0">
            <a:spAutoFit/>
          </a:bodyPr>
          <a:lstStyle/>
          <a:p>
            <a:pPr algn="ctr"/>
            <a:r>
              <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補助対象者</a:t>
            </a:r>
            <a:endParaRPr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32EAC79E-1A68-2EA3-5394-5E5F2893AD6F}"/>
              </a:ext>
            </a:extLst>
          </p:cNvPr>
          <p:cNvSpPr txBox="1"/>
          <p:nvPr/>
        </p:nvSpPr>
        <p:spPr>
          <a:xfrm>
            <a:off x="257514" y="6509239"/>
            <a:ext cx="1112908" cy="307777"/>
          </a:xfrm>
          <a:prstGeom prst="rect">
            <a:avLst/>
          </a:prstGeom>
          <a:solidFill>
            <a:schemeClr val="accent1"/>
          </a:solidFill>
        </p:spPr>
        <p:txBody>
          <a:bodyPr wrap="square">
            <a:spAutoFit/>
          </a:bodyPr>
          <a:lstStyle/>
          <a:p>
            <a:r>
              <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対象内容</a:t>
            </a:r>
            <a:endParaRPr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097D6E0A-F21F-CB5E-1536-BB1B21854E3F}"/>
              </a:ext>
            </a:extLst>
          </p:cNvPr>
          <p:cNvSpPr txBox="1"/>
          <p:nvPr/>
        </p:nvSpPr>
        <p:spPr>
          <a:xfrm>
            <a:off x="281117" y="5886319"/>
            <a:ext cx="6060588" cy="584775"/>
          </a:xfrm>
          <a:prstGeom prst="rect">
            <a:avLst/>
          </a:prstGeom>
          <a:noFill/>
        </p:spPr>
        <p:txBody>
          <a:bodyPr wrap="square" rtlCol="0">
            <a:spAutoFit/>
          </a:bodyPr>
          <a:lstStyle/>
          <a:p>
            <a:r>
              <a:rPr lang="ja-JP" altLang="en-US" sz="1600" dirty="0"/>
              <a:t>　</a:t>
            </a:r>
            <a:r>
              <a:rPr lang="ja-JP" altLang="en-US" sz="1600" b="1" dirty="0"/>
              <a:t>印南町災害時協力井戸に登録している</a:t>
            </a:r>
            <a:endParaRPr lang="en-US" altLang="ja-JP" sz="1600" b="1" dirty="0"/>
          </a:p>
          <a:p>
            <a:r>
              <a:rPr lang="ja-JP" altLang="en-US" sz="1600" b="1" dirty="0"/>
              <a:t>　または登録を希望する井戸の所有者</a:t>
            </a:r>
            <a:endParaRPr lang="en-US" altLang="ja-JP" sz="1600" b="1" dirty="0"/>
          </a:p>
        </p:txBody>
      </p:sp>
      <p:sp>
        <p:nvSpPr>
          <p:cNvPr id="40" name="テキスト ボックス 39">
            <a:extLst>
              <a:ext uri="{FF2B5EF4-FFF2-40B4-BE49-F238E27FC236}">
                <a16:creationId xmlns:a16="http://schemas.microsoft.com/office/drawing/2014/main" id="{ECD272D2-94D6-062C-AD86-8853050E1911}"/>
              </a:ext>
            </a:extLst>
          </p:cNvPr>
          <p:cNvSpPr txBox="1"/>
          <p:nvPr/>
        </p:nvSpPr>
        <p:spPr>
          <a:xfrm>
            <a:off x="285791" y="9555054"/>
            <a:ext cx="6423873" cy="338554"/>
          </a:xfrm>
          <a:prstGeom prst="rect">
            <a:avLst/>
          </a:prstGeom>
          <a:noFill/>
        </p:spPr>
        <p:txBody>
          <a:bodyPr wrap="square" rtlCol="0">
            <a:spAutoFit/>
          </a:bodyPr>
          <a:lstStyle/>
          <a:p>
            <a:pPr algn="ctr"/>
            <a:r>
              <a:rPr kumimoji="1" lang="en-US" altLang="ja-JP" sz="1600" b="1" dirty="0">
                <a:solidFill>
                  <a:schemeClr val="bg1"/>
                </a:solidFill>
              </a:rPr>
              <a:t>【</a:t>
            </a:r>
            <a:r>
              <a:rPr kumimoji="1" lang="ja-JP" altLang="en-US" sz="1600" b="1" dirty="0">
                <a:solidFill>
                  <a:schemeClr val="bg1"/>
                </a:solidFill>
              </a:rPr>
              <a:t>お問合せ</a:t>
            </a:r>
            <a:r>
              <a:rPr kumimoji="1" lang="en-US" altLang="ja-JP" sz="1600" b="1" dirty="0">
                <a:solidFill>
                  <a:schemeClr val="bg1"/>
                </a:solidFill>
              </a:rPr>
              <a:t>】</a:t>
            </a:r>
            <a:r>
              <a:rPr kumimoji="1" lang="ja-JP" altLang="en-US" sz="1600" b="1" dirty="0">
                <a:solidFill>
                  <a:schemeClr val="bg1"/>
                </a:solidFill>
              </a:rPr>
              <a:t>印南町役場　総務課　危機管理係（</a:t>
            </a:r>
            <a:r>
              <a:rPr kumimoji="1" lang="en-US" altLang="ja-JP" sz="1600" b="1" dirty="0">
                <a:solidFill>
                  <a:schemeClr val="bg1"/>
                </a:solidFill>
              </a:rPr>
              <a:t>0738-42-0120</a:t>
            </a:r>
            <a:r>
              <a:rPr kumimoji="1" lang="ja-JP" altLang="en-US" sz="1600" b="1" dirty="0">
                <a:solidFill>
                  <a:schemeClr val="bg1"/>
                </a:solidFill>
              </a:rPr>
              <a:t>）</a:t>
            </a:r>
          </a:p>
        </p:txBody>
      </p:sp>
      <p:sp>
        <p:nvSpPr>
          <p:cNvPr id="31" name="テキスト ボックス 30">
            <a:extLst>
              <a:ext uri="{FF2B5EF4-FFF2-40B4-BE49-F238E27FC236}">
                <a16:creationId xmlns:a16="http://schemas.microsoft.com/office/drawing/2014/main" id="{222F5A72-41ED-494B-B195-CA9DD54CCD59}"/>
              </a:ext>
            </a:extLst>
          </p:cNvPr>
          <p:cNvSpPr txBox="1"/>
          <p:nvPr/>
        </p:nvSpPr>
        <p:spPr>
          <a:xfrm>
            <a:off x="239641" y="3529397"/>
            <a:ext cx="2881162" cy="369332"/>
          </a:xfrm>
          <a:prstGeom prst="rect">
            <a:avLst/>
          </a:prstGeom>
          <a:noFill/>
        </p:spPr>
        <p:txBody>
          <a:bodyPr wrap="square" rtlCol="0">
            <a:spAutoFit/>
          </a:bodyPr>
          <a:lstStyle/>
          <a:p>
            <a:r>
              <a:rPr lang="ja-JP" altLang="en-US" b="1" dirty="0">
                <a:solidFill>
                  <a:schemeClr val="accent1"/>
                </a:solidFill>
                <a:effectLst>
                  <a:outerShdw blurRad="38100" dist="38100" dir="2700000" algn="tl">
                    <a:srgbClr val="000000">
                      <a:alpha val="43137"/>
                    </a:srgbClr>
                  </a:outerShdw>
                </a:effectLst>
              </a:rPr>
              <a:t>災害時協力井戸について</a:t>
            </a:r>
            <a:endParaRPr lang="en-US" altLang="ja-JP" b="1" dirty="0">
              <a:solidFill>
                <a:schemeClr val="accent1"/>
              </a:solidFill>
              <a:effectLst>
                <a:outerShdw blurRad="38100" dist="38100" dir="2700000" algn="tl">
                  <a:srgbClr val="000000">
                    <a:alpha val="43137"/>
                  </a:srgbClr>
                </a:outerShdw>
              </a:effectLst>
            </a:endParaRPr>
          </a:p>
        </p:txBody>
      </p:sp>
      <p:sp>
        <p:nvSpPr>
          <p:cNvPr id="33" name="テキスト ボックス 32">
            <a:extLst>
              <a:ext uri="{FF2B5EF4-FFF2-40B4-BE49-F238E27FC236}">
                <a16:creationId xmlns:a16="http://schemas.microsoft.com/office/drawing/2014/main" id="{F1CA2E06-5BDE-413D-93D2-1D345F289A4B}"/>
              </a:ext>
            </a:extLst>
          </p:cNvPr>
          <p:cNvSpPr txBox="1"/>
          <p:nvPr/>
        </p:nvSpPr>
        <p:spPr>
          <a:xfrm>
            <a:off x="360974" y="3936580"/>
            <a:ext cx="3268989" cy="1169551"/>
          </a:xfrm>
          <a:prstGeom prst="rect">
            <a:avLst/>
          </a:prstGeom>
          <a:noFill/>
        </p:spPr>
        <p:txBody>
          <a:bodyPr wrap="square" rtlCol="0">
            <a:spAutoFit/>
          </a:bodyPr>
          <a:lstStyle/>
          <a:p>
            <a:r>
              <a:rPr lang="ja-JP" altLang="en-US" sz="1400" b="1" dirty="0"/>
              <a:t>大規模な災害時における、被災者への洗濯やトイレに使用するための生活用水を確保するために、</a:t>
            </a:r>
            <a:endParaRPr lang="en-US" altLang="ja-JP" sz="1400" b="1" dirty="0"/>
          </a:p>
          <a:p>
            <a:r>
              <a:rPr lang="ja-JP" altLang="en-US" sz="1400" b="1" dirty="0"/>
              <a:t>災害時の協力井戸として所有者さんの申請のもと、町が登録した井戸です</a:t>
            </a:r>
            <a:endParaRPr lang="en-US" altLang="ja-JP" sz="1400" b="1" dirty="0"/>
          </a:p>
        </p:txBody>
      </p:sp>
      <p:pic>
        <p:nvPicPr>
          <p:cNvPr id="8" name="図 7">
            <a:extLst>
              <a:ext uri="{FF2B5EF4-FFF2-40B4-BE49-F238E27FC236}">
                <a16:creationId xmlns:a16="http://schemas.microsoft.com/office/drawing/2014/main" id="{AF4E7C03-E621-468D-AE47-F16D24854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358" y="2091338"/>
            <a:ext cx="1658393" cy="1172645"/>
          </a:xfrm>
          <a:prstGeom prst="rect">
            <a:avLst/>
          </a:prstGeom>
        </p:spPr>
      </p:pic>
      <p:pic>
        <p:nvPicPr>
          <p:cNvPr id="10" name="図 9">
            <a:extLst>
              <a:ext uri="{FF2B5EF4-FFF2-40B4-BE49-F238E27FC236}">
                <a16:creationId xmlns:a16="http://schemas.microsoft.com/office/drawing/2014/main" id="{DA0E29D8-5363-4608-A0F4-8865B2FCD43F}"/>
              </a:ext>
            </a:extLst>
          </p:cNvPr>
          <p:cNvPicPr>
            <a:picLocks noChangeAspect="1"/>
          </p:cNvPicPr>
          <p:nvPr/>
        </p:nvPicPr>
        <p:blipFill rotWithShape="1">
          <a:blip r:embed="rId3"/>
          <a:srcRect l="19917" t="24387" r="20834" b="17096"/>
          <a:stretch/>
        </p:blipFill>
        <p:spPr>
          <a:xfrm>
            <a:off x="3696743" y="3970978"/>
            <a:ext cx="1322764" cy="1045140"/>
          </a:xfrm>
          <a:prstGeom prst="rect">
            <a:avLst/>
          </a:prstGeom>
        </p:spPr>
      </p:pic>
      <p:pic>
        <p:nvPicPr>
          <p:cNvPr id="11" name="図 10">
            <a:extLst>
              <a:ext uri="{FF2B5EF4-FFF2-40B4-BE49-F238E27FC236}">
                <a16:creationId xmlns:a16="http://schemas.microsoft.com/office/drawing/2014/main" id="{B136D644-ED05-4A4F-B031-787BA196C2DF}"/>
              </a:ext>
            </a:extLst>
          </p:cNvPr>
          <p:cNvPicPr>
            <a:picLocks noChangeAspect="1"/>
          </p:cNvPicPr>
          <p:nvPr/>
        </p:nvPicPr>
        <p:blipFill rotWithShape="1">
          <a:blip r:embed="rId4"/>
          <a:srcRect l="4395" t="12777" r="8214" b="10873"/>
          <a:stretch/>
        </p:blipFill>
        <p:spPr>
          <a:xfrm>
            <a:off x="5086287" y="3970978"/>
            <a:ext cx="1230564" cy="860059"/>
          </a:xfrm>
          <a:prstGeom prst="rect">
            <a:avLst/>
          </a:prstGeom>
          <a:ln>
            <a:solidFill>
              <a:schemeClr val="accent1"/>
            </a:solidFill>
          </a:ln>
        </p:spPr>
      </p:pic>
      <p:sp>
        <p:nvSpPr>
          <p:cNvPr id="18" name="正方形/長方形 17">
            <a:extLst>
              <a:ext uri="{FF2B5EF4-FFF2-40B4-BE49-F238E27FC236}">
                <a16:creationId xmlns:a16="http://schemas.microsoft.com/office/drawing/2014/main" id="{8CE312AE-7B7D-4A7D-9002-D841DEED3FFD}"/>
              </a:ext>
            </a:extLst>
          </p:cNvPr>
          <p:cNvSpPr/>
          <p:nvPr/>
        </p:nvSpPr>
        <p:spPr>
          <a:xfrm>
            <a:off x="260667" y="7692726"/>
            <a:ext cx="2968793" cy="1593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extLst>
              <a:ext uri="{FF2B5EF4-FFF2-40B4-BE49-F238E27FC236}">
                <a16:creationId xmlns:a16="http://schemas.microsoft.com/office/drawing/2014/main" id="{6F2C7B04-A9F9-4048-A831-0F566C7A02AB}"/>
              </a:ext>
            </a:extLst>
          </p:cNvPr>
          <p:cNvSpPr/>
          <p:nvPr/>
        </p:nvSpPr>
        <p:spPr>
          <a:xfrm>
            <a:off x="3497728" y="7692726"/>
            <a:ext cx="2968793" cy="1599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6F889C23-EEDE-4F5A-BD5F-25D66BAA9A0D}"/>
              </a:ext>
            </a:extLst>
          </p:cNvPr>
          <p:cNvPicPr/>
          <p:nvPr/>
        </p:nvPicPr>
        <p:blipFill rotWithShape="1">
          <a:blip r:embed="rId5"/>
          <a:srcRect l="23962" t="19370" r="49678" b="42279"/>
          <a:stretch/>
        </p:blipFill>
        <p:spPr bwMode="auto">
          <a:xfrm>
            <a:off x="2285010" y="7762619"/>
            <a:ext cx="906607" cy="1049910"/>
          </a:xfrm>
          <a:prstGeom prst="rect">
            <a:avLst/>
          </a:prstGeom>
          <a:ln>
            <a:noFill/>
          </a:ln>
          <a:extLst>
            <a:ext uri="{53640926-AAD7-44D8-BBD7-CCE9431645EC}">
              <a14:shadowObscured xmlns:a14="http://schemas.microsoft.com/office/drawing/2010/main"/>
            </a:ext>
          </a:extLst>
        </p:spPr>
      </p:pic>
      <p:sp>
        <p:nvSpPr>
          <p:cNvPr id="38" name="テキスト ボックス 37">
            <a:extLst>
              <a:ext uri="{FF2B5EF4-FFF2-40B4-BE49-F238E27FC236}">
                <a16:creationId xmlns:a16="http://schemas.microsoft.com/office/drawing/2014/main" id="{C76C7CFB-ED48-48EB-BF7C-74B0FC8B2B23}"/>
              </a:ext>
            </a:extLst>
          </p:cNvPr>
          <p:cNvSpPr txBox="1"/>
          <p:nvPr/>
        </p:nvSpPr>
        <p:spPr>
          <a:xfrm>
            <a:off x="492233" y="6754176"/>
            <a:ext cx="6060588" cy="795795"/>
          </a:xfrm>
          <a:prstGeom prst="rect">
            <a:avLst/>
          </a:prstGeom>
          <a:noFill/>
        </p:spPr>
        <p:txBody>
          <a:bodyPr wrap="square" rtlCol="0">
            <a:spAutoFit/>
          </a:bodyPr>
          <a:lstStyle/>
          <a:p>
            <a:pPr>
              <a:lnSpc>
                <a:spcPct val="150000"/>
              </a:lnSpc>
            </a:pPr>
            <a:r>
              <a:rPr lang="ja-JP" altLang="en-US" sz="1600" dirty="0">
                <a:solidFill>
                  <a:schemeClr val="accent1"/>
                </a:solidFill>
              </a:rPr>
              <a:t>●</a:t>
            </a:r>
            <a:r>
              <a:rPr lang="ja-JP" altLang="en-US" sz="1600" dirty="0"/>
              <a:t> </a:t>
            </a:r>
            <a:r>
              <a:rPr lang="ja-JP" altLang="en-US" sz="1600" b="1" dirty="0"/>
              <a:t>井戸の汲み上げに使う</a:t>
            </a:r>
            <a:r>
              <a:rPr lang="ja-JP" altLang="en-US" sz="1600" b="1" dirty="0">
                <a:solidFill>
                  <a:srgbClr val="FF0000"/>
                </a:solidFill>
                <a:effectLst>
                  <a:outerShdw blurRad="38100" dist="38100" dir="2700000" algn="tl">
                    <a:srgbClr val="000000">
                      <a:alpha val="43137"/>
                    </a:srgbClr>
                  </a:outerShdw>
                </a:effectLst>
              </a:rPr>
              <a:t>手押し式ポンプの設置</a:t>
            </a:r>
            <a:r>
              <a:rPr lang="ja-JP" altLang="en-US" sz="1600" b="1" dirty="0"/>
              <a:t>または修繕</a:t>
            </a:r>
            <a:endParaRPr lang="en-US" altLang="ja-JP" sz="1600" b="1" dirty="0"/>
          </a:p>
          <a:p>
            <a:pPr>
              <a:lnSpc>
                <a:spcPct val="150000"/>
              </a:lnSpc>
            </a:pPr>
            <a:r>
              <a:rPr lang="ja-JP" altLang="en-US" sz="1600" b="1" dirty="0">
                <a:solidFill>
                  <a:schemeClr val="accent1"/>
                </a:solidFill>
              </a:rPr>
              <a:t>●</a:t>
            </a:r>
            <a:r>
              <a:rPr lang="ja-JP" altLang="en-US" sz="1600" b="1" dirty="0"/>
              <a:t> 飲料水としての</a:t>
            </a:r>
            <a:r>
              <a:rPr lang="ja-JP" altLang="en-US" sz="1600" b="1" dirty="0">
                <a:solidFill>
                  <a:srgbClr val="FF0000"/>
                </a:solidFill>
                <a:effectLst>
                  <a:outerShdw blurRad="38100" dist="38100" dir="2700000" algn="tl">
                    <a:srgbClr val="000000">
                      <a:alpha val="43137"/>
                    </a:srgbClr>
                  </a:outerShdw>
                </a:effectLst>
              </a:rPr>
              <a:t>水質検査</a:t>
            </a:r>
            <a:endParaRPr lang="en-US" altLang="ja-JP" sz="1600" b="1" dirty="0">
              <a:solidFill>
                <a:srgbClr val="FF0000"/>
              </a:solidFill>
              <a:effectLst>
                <a:outerShdw blurRad="38100" dist="38100" dir="2700000" algn="tl">
                  <a:srgbClr val="000000">
                    <a:alpha val="43137"/>
                  </a:srgbClr>
                </a:outerShdw>
              </a:effectLst>
            </a:endParaRPr>
          </a:p>
        </p:txBody>
      </p:sp>
      <p:pic>
        <p:nvPicPr>
          <p:cNvPr id="16" name="図 15">
            <a:extLst>
              <a:ext uri="{FF2B5EF4-FFF2-40B4-BE49-F238E27FC236}">
                <a16:creationId xmlns:a16="http://schemas.microsoft.com/office/drawing/2014/main" id="{73704514-3B6A-42DA-B017-31834275930F}"/>
              </a:ext>
            </a:extLst>
          </p:cNvPr>
          <p:cNvPicPr>
            <a:picLocks noChangeAspect="1"/>
          </p:cNvPicPr>
          <p:nvPr/>
        </p:nvPicPr>
        <p:blipFill rotWithShape="1">
          <a:blip r:embed="rId6"/>
          <a:srcRect l="8611" t="21863" r="37922" b="29003"/>
          <a:stretch/>
        </p:blipFill>
        <p:spPr>
          <a:xfrm>
            <a:off x="5218522" y="8367603"/>
            <a:ext cx="1184066" cy="870460"/>
          </a:xfrm>
          <a:prstGeom prst="rect">
            <a:avLst/>
          </a:prstGeom>
        </p:spPr>
      </p:pic>
      <p:sp>
        <p:nvSpPr>
          <p:cNvPr id="42" name="テキスト ボックス 41">
            <a:extLst>
              <a:ext uri="{FF2B5EF4-FFF2-40B4-BE49-F238E27FC236}">
                <a16:creationId xmlns:a16="http://schemas.microsoft.com/office/drawing/2014/main" id="{3E4EF2D3-EAF5-42DA-AB8A-3A9061415BF6}"/>
              </a:ext>
            </a:extLst>
          </p:cNvPr>
          <p:cNvSpPr txBox="1"/>
          <p:nvPr/>
        </p:nvSpPr>
        <p:spPr>
          <a:xfrm>
            <a:off x="3537268" y="7842996"/>
            <a:ext cx="1845642" cy="523220"/>
          </a:xfrm>
          <a:prstGeom prst="rect">
            <a:avLst/>
          </a:prstGeom>
          <a:noFill/>
        </p:spPr>
        <p:txBody>
          <a:bodyPr wrap="square" rtlCol="0">
            <a:spAutoFit/>
          </a:bodyPr>
          <a:lstStyle/>
          <a:p>
            <a:r>
              <a:rPr lang="ja-JP" altLang="en-US" sz="1400" b="1" u="sng" dirty="0">
                <a:solidFill>
                  <a:schemeClr val="accent1"/>
                </a:solidFill>
              </a:rPr>
              <a:t>補助金額</a:t>
            </a:r>
            <a:endParaRPr lang="en-US" altLang="ja-JP" sz="1400" b="1" u="sng" dirty="0">
              <a:solidFill>
                <a:schemeClr val="accent1"/>
              </a:solidFill>
            </a:endParaRPr>
          </a:p>
          <a:p>
            <a:r>
              <a:rPr lang="ja-JP" altLang="en-US" sz="1400" b="1" dirty="0"/>
              <a:t> </a:t>
            </a:r>
            <a:r>
              <a:rPr lang="en-US" altLang="ja-JP" sz="1400" b="1" dirty="0"/>
              <a:t>9</a:t>
            </a:r>
            <a:r>
              <a:rPr lang="ja-JP" altLang="en-US" sz="1400" b="1" dirty="0"/>
              <a:t>千円まで全額補助</a:t>
            </a:r>
            <a:endParaRPr lang="en-US" altLang="ja-JP" sz="1400" b="1" dirty="0"/>
          </a:p>
        </p:txBody>
      </p:sp>
      <p:sp>
        <p:nvSpPr>
          <p:cNvPr id="44" name="テキスト ボックス 43">
            <a:extLst>
              <a:ext uri="{FF2B5EF4-FFF2-40B4-BE49-F238E27FC236}">
                <a16:creationId xmlns:a16="http://schemas.microsoft.com/office/drawing/2014/main" id="{6E03E4D0-C790-47C5-8BB9-E6D92E71D312}"/>
              </a:ext>
            </a:extLst>
          </p:cNvPr>
          <p:cNvSpPr txBox="1"/>
          <p:nvPr/>
        </p:nvSpPr>
        <p:spPr>
          <a:xfrm>
            <a:off x="3381648" y="8394233"/>
            <a:ext cx="1952954" cy="830997"/>
          </a:xfrm>
          <a:prstGeom prst="rect">
            <a:avLst/>
          </a:prstGeom>
          <a:noFill/>
        </p:spPr>
        <p:txBody>
          <a:bodyPr wrap="square" rtlCol="0">
            <a:spAutoFit/>
          </a:bodyPr>
          <a:lstStyle/>
          <a:p>
            <a:r>
              <a:rPr lang="en-US" altLang="ja-JP" sz="1200" b="1" dirty="0"/>
              <a:t>《</a:t>
            </a:r>
            <a:r>
              <a:rPr lang="ja-JP" altLang="en-US" sz="1200" b="1" dirty="0"/>
              <a:t>検査の仕方</a:t>
            </a:r>
            <a:r>
              <a:rPr lang="en-US" altLang="ja-JP" sz="1200" b="1" dirty="0"/>
              <a:t>》</a:t>
            </a:r>
          </a:p>
          <a:p>
            <a:r>
              <a:rPr lang="ja-JP" altLang="en-US" sz="1200" b="1" dirty="0"/>
              <a:t>　薬局などで実施する</a:t>
            </a:r>
            <a:endParaRPr lang="en-US" altLang="ja-JP" sz="1200" b="1" dirty="0"/>
          </a:p>
          <a:p>
            <a:r>
              <a:rPr lang="ja-JP" altLang="en-US" sz="1200" b="1" dirty="0"/>
              <a:t>　水質検査や検査キット</a:t>
            </a:r>
            <a:endParaRPr lang="en-US" altLang="ja-JP" sz="1200" b="1" dirty="0"/>
          </a:p>
          <a:p>
            <a:r>
              <a:rPr lang="ja-JP" altLang="en-US" sz="1200" b="1" dirty="0"/>
              <a:t>　の購入（約</a:t>
            </a:r>
            <a:r>
              <a:rPr lang="en-US" altLang="ja-JP" sz="1200" b="1" dirty="0"/>
              <a:t>9</a:t>
            </a:r>
            <a:r>
              <a:rPr lang="ja-JP" altLang="en-US" sz="1200" b="1" dirty="0"/>
              <a:t>千円）</a:t>
            </a:r>
            <a:endParaRPr lang="en-US" altLang="ja-JP" sz="1200" b="1" dirty="0"/>
          </a:p>
        </p:txBody>
      </p:sp>
      <p:sp>
        <p:nvSpPr>
          <p:cNvPr id="45" name="テキスト ボックス 44">
            <a:extLst>
              <a:ext uri="{FF2B5EF4-FFF2-40B4-BE49-F238E27FC236}">
                <a16:creationId xmlns:a16="http://schemas.microsoft.com/office/drawing/2014/main" id="{A15AC1E1-8A4F-4150-B2CA-79896C3D0DF5}"/>
              </a:ext>
            </a:extLst>
          </p:cNvPr>
          <p:cNvSpPr txBox="1"/>
          <p:nvPr/>
        </p:nvSpPr>
        <p:spPr>
          <a:xfrm>
            <a:off x="281117" y="7842996"/>
            <a:ext cx="2017707" cy="523220"/>
          </a:xfrm>
          <a:prstGeom prst="rect">
            <a:avLst/>
          </a:prstGeom>
          <a:noFill/>
        </p:spPr>
        <p:txBody>
          <a:bodyPr wrap="square" rtlCol="0">
            <a:spAutoFit/>
          </a:bodyPr>
          <a:lstStyle/>
          <a:p>
            <a:r>
              <a:rPr lang="ja-JP" altLang="en-US" sz="1400" b="1" u="sng" dirty="0">
                <a:solidFill>
                  <a:schemeClr val="accent1"/>
                </a:solidFill>
              </a:rPr>
              <a:t>補助金額</a:t>
            </a:r>
            <a:endParaRPr lang="en-US" altLang="ja-JP" sz="1400" b="1" u="sng" dirty="0">
              <a:solidFill>
                <a:schemeClr val="accent1"/>
              </a:solidFill>
            </a:endParaRPr>
          </a:p>
          <a:p>
            <a:r>
              <a:rPr lang="ja-JP" altLang="en-US" sz="1400" b="1" dirty="0"/>
              <a:t> １０万円まで全額補助</a:t>
            </a:r>
            <a:endParaRPr lang="en-US" altLang="ja-JP" sz="1400" b="1" dirty="0"/>
          </a:p>
        </p:txBody>
      </p:sp>
      <p:sp>
        <p:nvSpPr>
          <p:cNvPr id="46" name="テキスト ボックス 45">
            <a:extLst>
              <a:ext uri="{FF2B5EF4-FFF2-40B4-BE49-F238E27FC236}">
                <a16:creationId xmlns:a16="http://schemas.microsoft.com/office/drawing/2014/main" id="{E08DA2F0-2044-44DC-BF7B-D198B5A9750C}"/>
              </a:ext>
            </a:extLst>
          </p:cNvPr>
          <p:cNvSpPr txBox="1"/>
          <p:nvPr/>
        </p:nvSpPr>
        <p:spPr>
          <a:xfrm>
            <a:off x="185012" y="8407066"/>
            <a:ext cx="3164380" cy="1015663"/>
          </a:xfrm>
          <a:prstGeom prst="rect">
            <a:avLst/>
          </a:prstGeom>
          <a:noFill/>
        </p:spPr>
        <p:txBody>
          <a:bodyPr wrap="square" rtlCol="0">
            <a:spAutoFit/>
          </a:bodyPr>
          <a:lstStyle/>
          <a:p>
            <a:r>
              <a:rPr lang="en-US" altLang="ja-JP" sz="1200" b="1" dirty="0"/>
              <a:t>《</a:t>
            </a:r>
            <a:r>
              <a:rPr lang="ja-JP" altLang="en-US" sz="1200" b="1" dirty="0"/>
              <a:t>参考費用｠</a:t>
            </a:r>
            <a:endParaRPr lang="en-US" altLang="ja-JP" sz="1200" b="1" dirty="0"/>
          </a:p>
          <a:p>
            <a:r>
              <a:rPr lang="ja-JP" altLang="en-US" sz="1200" b="1" dirty="0"/>
              <a:t>　・手押し式ポンプ</a:t>
            </a:r>
            <a:endParaRPr lang="en-US" altLang="ja-JP" sz="1200" b="1" dirty="0"/>
          </a:p>
          <a:p>
            <a:r>
              <a:rPr lang="ja-JP" altLang="en-US" sz="1200" b="1" dirty="0"/>
              <a:t>　　約</a:t>
            </a:r>
            <a:r>
              <a:rPr lang="en-US" altLang="ja-JP" sz="1200" b="1" dirty="0"/>
              <a:t>5</a:t>
            </a:r>
            <a:r>
              <a:rPr lang="ja-JP" altLang="en-US" sz="1200" b="1" dirty="0"/>
              <a:t>万円～</a:t>
            </a:r>
            <a:r>
              <a:rPr lang="en-US" altLang="ja-JP" sz="1200" b="1" dirty="0"/>
              <a:t>6</a:t>
            </a:r>
            <a:r>
              <a:rPr lang="ja-JP" altLang="en-US" sz="1200" b="1" dirty="0"/>
              <a:t>万円＋設置費用等</a:t>
            </a:r>
            <a:endParaRPr lang="en-US" altLang="ja-JP" sz="1200" b="1" dirty="0"/>
          </a:p>
          <a:p>
            <a:r>
              <a:rPr lang="ja-JP" altLang="en-US" sz="1200" b="1" dirty="0"/>
              <a:t>　</a:t>
            </a:r>
            <a:r>
              <a:rPr lang="en-US" altLang="ja-JP" sz="1100" b="1" dirty="0"/>
              <a:t>※</a:t>
            </a:r>
            <a:r>
              <a:rPr lang="ja-JP" altLang="en-US" sz="1100" b="1" dirty="0"/>
              <a:t>井戸の種類によって値段が異なります。</a:t>
            </a:r>
            <a:endParaRPr lang="en-US" altLang="ja-JP" sz="1100" b="1" dirty="0"/>
          </a:p>
          <a:p>
            <a:r>
              <a:rPr lang="ja-JP" altLang="en-US" sz="1200" b="1" dirty="0"/>
              <a:t>　</a:t>
            </a:r>
            <a:endParaRPr lang="en-US" altLang="ja-JP" sz="1200" b="1" dirty="0"/>
          </a:p>
        </p:txBody>
      </p:sp>
      <p:sp>
        <p:nvSpPr>
          <p:cNvPr id="47" name="テキスト ボックス 46">
            <a:extLst>
              <a:ext uri="{FF2B5EF4-FFF2-40B4-BE49-F238E27FC236}">
                <a16:creationId xmlns:a16="http://schemas.microsoft.com/office/drawing/2014/main" id="{39641120-53F3-4F8A-A196-FFB110DD461A}"/>
              </a:ext>
            </a:extLst>
          </p:cNvPr>
          <p:cNvSpPr txBox="1"/>
          <p:nvPr/>
        </p:nvSpPr>
        <p:spPr>
          <a:xfrm>
            <a:off x="997170" y="7533824"/>
            <a:ext cx="1341194" cy="338554"/>
          </a:xfrm>
          <a:prstGeom prst="rect">
            <a:avLst/>
          </a:prstGeom>
          <a:solidFill>
            <a:schemeClr val="bg1"/>
          </a:solidFill>
        </p:spPr>
        <p:txBody>
          <a:bodyPr wrap="square" rtlCol="0">
            <a:spAutoFit/>
          </a:bodyPr>
          <a:lstStyle/>
          <a:p>
            <a:pPr algn="ctr"/>
            <a:r>
              <a:rPr lang="ja-JP" altLang="en-US" sz="1600" b="1" dirty="0">
                <a:solidFill>
                  <a:schemeClr val="accent1"/>
                </a:solidFill>
                <a:effectLst>
                  <a:outerShdw blurRad="38100" dist="38100" dir="2700000" algn="tl">
                    <a:srgbClr val="000000">
                      <a:alpha val="43137"/>
                    </a:srgbClr>
                  </a:outerShdw>
                </a:effectLst>
              </a:rPr>
              <a:t>ポンプ設置</a:t>
            </a:r>
            <a:endParaRPr lang="en-US" altLang="ja-JP" sz="1600" b="1" dirty="0">
              <a:solidFill>
                <a:schemeClr val="accent1"/>
              </a:solidFill>
              <a:effectLst>
                <a:outerShdw blurRad="38100" dist="38100" dir="2700000" algn="tl">
                  <a:srgbClr val="000000">
                    <a:alpha val="43137"/>
                  </a:srgbClr>
                </a:outerShdw>
              </a:effectLst>
            </a:endParaRPr>
          </a:p>
        </p:txBody>
      </p:sp>
      <p:sp>
        <p:nvSpPr>
          <p:cNvPr id="48" name="テキスト ボックス 47">
            <a:extLst>
              <a:ext uri="{FF2B5EF4-FFF2-40B4-BE49-F238E27FC236}">
                <a16:creationId xmlns:a16="http://schemas.microsoft.com/office/drawing/2014/main" id="{0005E658-8665-4F37-B9CE-C8AA28F1DF31}"/>
              </a:ext>
            </a:extLst>
          </p:cNvPr>
          <p:cNvSpPr txBox="1"/>
          <p:nvPr/>
        </p:nvSpPr>
        <p:spPr>
          <a:xfrm>
            <a:off x="4309984" y="7533824"/>
            <a:ext cx="1341194" cy="338554"/>
          </a:xfrm>
          <a:prstGeom prst="rect">
            <a:avLst/>
          </a:prstGeom>
          <a:solidFill>
            <a:schemeClr val="bg1"/>
          </a:solidFill>
        </p:spPr>
        <p:txBody>
          <a:bodyPr wrap="square" rtlCol="0">
            <a:spAutoFit/>
          </a:bodyPr>
          <a:lstStyle/>
          <a:p>
            <a:pPr algn="ctr"/>
            <a:r>
              <a:rPr lang="ja-JP" altLang="en-US" sz="1600" b="1" dirty="0">
                <a:solidFill>
                  <a:schemeClr val="accent1"/>
                </a:solidFill>
                <a:effectLst>
                  <a:outerShdw blurRad="38100" dist="38100" dir="2700000" algn="tl">
                    <a:srgbClr val="000000">
                      <a:alpha val="43137"/>
                    </a:srgbClr>
                  </a:outerShdw>
                </a:effectLst>
              </a:rPr>
              <a:t>水質検査</a:t>
            </a:r>
            <a:endParaRPr lang="en-US" altLang="ja-JP" sz="1600" b="1" dirty="0">
              <a:solidFill>
                <a:schemeClr val="accent1"/>
              </a:solidFill>
              <a:effectLst>
                <a:outerShdw blurRad="38100" dist="38100" dir="2700000" algn="tl">
                  <a:srgbClr val="000000">
                    <a:alpha val="43137"/>
                  </a:srgbClr>
                </a:outerShdw>
              </a:effectLst>
            </a:endParaRPr>
          </a:p>
        </p:txBody>
      </p:sp>
      <p:sp>
        <p:nvSpPr>
          <p:cNvPr id="49" name="テキスト ボックス 48">
            <a:extLst>
              <a:ext uri="{FF2B5EF4-FFF2-40B4-BE49-F238E27FC236}">
                <a16:creationId xmlns:a16="http://schemas.microsoft.com/office/drawing/2014/main" id="{3FEB0ED3-D880-441D-86A8-C09EEBD1D996}"/>
              </a:ext>
            </a:extLst>
          </p:cNvPr>
          <p:cNvSpPr txBox="1"/>
          <p:nvPr/>
        </p:nvSpPr>
        <p:spPr>
          <a:xfrm>
            <a:off x="754902" y="5125752"/>
            <a:ext cx="5609271" cy="307777"/>
          </a:xfrm>
          <a:prstGeom prst="rect">
            <a:avLst/>
          </a:prstGeom>
          <a:noFill/>
        </p:spPr>
        <p:txBody>
          <a:bodyPr wrap="square" rtlCol="0">
            <a:spAutoFit/>
          </a:bodyPr>
          <a:lstStyle/>
          <a:p>
            <a:r>
              <a:rPr lang="en-US" altLang="ja-JP" sz="1400" b="1" dirty="0">
                <a:solidFill>
                  <a:srgbClr val="FF0000"/>
                </a:solidFill>
              </a:rPr>
              <a:t>※</a:t>
            </a:r>
            <a:r>
              <a:rPr lang="ja-JP" altLang="en-US" sz="1400" b="1" dirty="0">
                <a:solidFill>
                  <a:srgbClr val="FF0000"/>
                </a:solidFill>
              </a:rPr>
              <a:t>印南町 総務課にて、災害時協力井戸の申請を受け付けています。</a:t>
            </a:r>
            <a:endParaRPr lang="en-US" altLang="ja-JP" sz="1400" b="1" dirty="0">
              <a:solidFill>
                <a:srgbClr val="FF0000"/>
              </a:solidFill>
            </a:endParaRPr>
          </a:p>
        </p:txBody>
      </p:sp>
    </p:spTree>
    <p:extLst>
      <p:ext uri="{BB962C8B-B14F-4D97-AF65-F5344CB8AC3E}">
        <p14:creationId xmlns:p14="http://schemas.microsoft.com/office/powerpoint/2010/main" val="1056139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TotalTime>
  <Words>148</Words>
  <Application>Microsoft Office PowerPoint</Application>
  <PresentationFormat>A4 210 x 297 mm</PresentationFormat>
  <Paragraphs>32</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UDPゴシック</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坂口 貴志</dc:creator>
  <cp:lastModifiedBy>inm403濵本 尚実</cp:lastModifiedBy>
  <cp:revision>35</cp:revision>
  <cp:lastPrinted>2024-03-23T08:03:33Z</cp:lastPrinted>
  <dcterms:created xsi:type="dcterms:W3CDTF">2023-02-22T11:10:44Z</dcterms:created>
  <dcterms:modified xsi:type="dcterms:W3CDTF">2025-03-31T07:28:05Z</dcterms:modified>
</cp:coreProperties>
</file>